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6"/>
  </p:notesMasterIdLst>
  <p:handoutMasterIdLst>
    <p:handoutMasterId r:id="rId37"/>
  </p:handoutMasterIdLst>
  <p:sldIdLst>
    <p:sldId id="593" r:id="rId5"/>
    <p:sldId id="595" r:id="rId6"/>
    <p:sldId id="601" r:id="rId7"/>
    <p:sldId id="621" r:id="rId8"/>
    <p:sldId id="633" r:id="rId9"/>
    <p:sldId id="637" r:id="rId10"/>
    <p:sldId id="636" r:id="rId11"/>
    <p:sldId id="602" r:id="rId12"/>
    <p:sldId id="603" r:id="rId13"/>
    <p:sldId id="604" r:id="rId14"/>
    <p:sldId id="605" r:id="rId15"/>
    <p:sldId id="606" r:id="rId16"/>
    <p:sldId id="630" r:id="rId17"/>
    <p:sldId id="607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31" r:id="rId28"/>
    <p:sldId id="632" r:id="rId29"/>
    <p:sldId id="618" r:id="rId30"/>
    <p:sldId id="619" r:id="rId31"/>
    <p:sldId id="591" r:id="rId32"/>
    <p:sldId id="635" r:id="rId33"/>
    <p:sldId id="514" r:id="rId34"/>
    <p:sldId id="597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37"/>
            <p14:sldId id="636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5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AA"/>
    <a:srgbClr val="F6A35E"/>
    <a:srgbClr val="E85C0E"/>
    <a:srgbClr val="D2A010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256" autoAdjust="0"/>
  </p:normalViewPr>
  <p:slideViewPr>
    <p:cSldViewPr>
      <p:cViewPr varScale="1">
        <p:scale>
          <a:sx n="58" d="100"/>
          <a:sy n="58" d="100"/>
        </p:scale>
        <p:origin x="90" y="13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regex101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42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7.png"/><Relationship Id="rId4" Type="http://schemas.openxmlformats.org/officeDocument/2006/relationships/hyperlink" Target="http://www.regexteste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3g8g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09600"/>
            <a:ext cx="7910299" cy="12477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(RegEx)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57352"/>
            <a:ext cx="7910299" cy="126917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3600" dirty="0"/>
              <a:t>Regular Expressions Language Syntax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3600" dirty="0"/>
              <a:t>Advanced Text Processing with RegEx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5728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2718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80749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61749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36584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04149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615024" y="3581400"/>
            <a:ext cx="4928844" cy="2673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3DDB9-FA15-4D1C-A597-FD3F26A3CC8D}"/>
              </a:ext>
            </a:extLst>
          </p:cNvPr>
          <p:cNvSpPr txBox="1"/>
          <p:nvPr/>
        </p:nvSpPr>
        <p:spPr>
          <a:xfrm rot="576164">
            <a:off x="5421186" y="3671695"/>
            <a:ext cx="97847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exactly 3 </a:t>
            </a:r>
            <a:r>
              <a:rPr lang="en-US" noProof="1"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84377" y="170630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852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69553" y="1762720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046982-889B-43F5-BA2B-4BE7F473408F}"/>
              </a:ext>
            </a:extLst>
          </p:cNvPr>
          <p:cNvSpPr/>
          <p:nvPr/>
        </p:nvSpPr>
        <p:spPr>
          <a:xfrm>
            <a:off x="4232057" y="178503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Rounded Rectangle 23">
            <a:extLst>
              <a:ext uri="{FF2B5EF4-FFF2-40B4-BE49-F238E27FC236}">
                <a16:creationId xmlns:a16="http://schemas.microsoft.com/office/drawing/2014/main" id="{7EE2EF26-6570-4072-BCE5-851F6EC643C8}"/>
              </a:ext>
            </a:extLst>
          </p:cNvPr>
          <p:cNvSpPr/>
          <p:nvPr/>
        </p:nvSpPr>
        <p:spPr>
          <a:xfrm>
            <a:off x="8543937" y="1762720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77CA61-A530-4E9D-9FE8-736FD0FA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3108354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DF1277-2A2F-4A3F-A298-7FA839E5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3110577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1A06446F-11DE-4BBF-8605-517C99CD368B}"/>
              </a:ext>
            </a:extLst>
          </p:cNvPr>
          <p:cNvSpPr/>
          <p:nvPr/>
        </p:nvSpPr>
        <p:spPr>
          <a:xfrm>
            <a:off x="5369553" y="3164774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9197C1B-F0BA-44A2-BBB5-45E2F39CDCA0}"/>
              </a:ext>
            </a:extLst>
          </p:cNvPr>
          <p:cNvSpPr/>
          <p:nvPr/>
        </p:nvSpPr>
        <p:spPr>
          <a:xfrm>
            <a:off x="4232057" y="3187085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C4F213-9490-4E85-9D34-1330AFF3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4480059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F756FF-C49B-4E33-8417-D0C23893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4482282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ounded Rectangle 23">
            <a:extLst>
              <a:ext uri="{FF2B5EF4-FFF2-40B4-BE49-F238E27FC236}">
                <a16:creationId xmlns:a16="http://schemas.microsoft.com/office/drawing/2014/main" id="{84A3F593-AF05-4B9C-8B43-DDBAF382A980}"/>
              </a:ext>
            </a:extLst>
          </p:cNvPr>
          <p:cNvSpPr/>
          <p:nvPr/>
        </p:nvSpPr>
        <p:spPr>
          <a:xfrm>
            <a:off x="5369553" y="4548054"/>
            <a:ext cx="496259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5378BA8-C61F-455C-81EC-9DDB53EBA6C2}"/>
              </a:ext>
            </a:extLst>
          </p:cNvPr>
          <p:cNvSpPr/>
          <p:nvPr/>
        </p:nvSpPr>
        <p:spPr>
          <a:xfrm>
            <a:off x="4232057" y="4558790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4" name="Rounded Rectangle 23">
            <a:extLst>
              <a:ext uri="{FF2B5EF4-FFF2-40B4-BE49-F238E27FC236}">
                <a16:creationId xmlns:a16="http://schemas.microsoft.com/office/drawing/2014/main" id="{6999EB86-7F40-4EB4-B260-E68A646C9ECD}"/>
              </a:ext>
            </a:extLst>
          </p:cNvPr>
          <p:cNvSpPr/>
          <p:nvPr/>
        </p:nvSpPr>
        <p:spPr>
          <a:xfrm>
            <a:off x="8543937" y="4548054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9CC83B-9D95-4CE6-98F3-9938FC46E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595631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3E989C-C1E0-489C-9E5A-1D4815DC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595853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\+\d{3}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ounded Rectangle 23">
            <a:extLst>
              <a:ext uri="{FF2B5EF4-FFF2-40B4-BE49-F238E27FC236}">
                <a16:creationId xmlns:a16="http://schemas.microsoft.com/office/drawing/2014/main" id="{21BD1CAD-9905-439D-A26B-C0D202C7F43C}"/>
              </a:ext>
            </a:extLst>
          </p:cNvPr>
          <p:cNvSpPr/>
          <p:nvPr/>
        </p:nvSpPr>
        <p:spPr>
          <a:xfrm>
            <a:off x="5369553" y="6024305"/>
            <a:ext cx="909327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78B155E-6D09-439E-89F2-03016ABE7C30}"/>
              </a:ext>
            </a:extLst>
          </p:cNvPr>
          <p:cNvSpPr/>
          <p:nvPr/>
        </p:nvSpPr>
        <p:spPr>
          <a:xfrm>
            <a:off x="4232057" y="603504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to look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characters </a:t>
            </a:r>
            <a:r>
              <a:rPr lang="en-US" dirty="0"/>
              <a:t>like new lines, tabs, dots, slashes, brackets,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escaping </a:t>
            </a:r>
            <a:r>
              <a:rPr lang="en-US" dirty="0"/>
              <a:t>in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dirty="0"/>
              <a:t> like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422250"/>
            <a:ext cx="10363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84212" y="2407156"/>
            <a:ext cx="2523078" cy="695598"/>
          </a:xfrm>
          <a:prstGeom prst="wedgeRoundRectCallout">
            <a:avLst>
              <a:gd name="adj1" fmla="val -6934"/>
              <a:gd name="adj2" fmla="val 87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</a:t>
            </a:r>
            <a:r>
              <a:rPr lang="en-US" sz="2800" noProof="1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4026852" y="2620480"/>
            <a:ext cx="2905760" cy="1058310"/>
          </a:xfrm>
          <a:prstGeom prst="wedgeRoundRectCallout">
            <a:avLst>
              <a:gd name="adj1" fmla="val -71451"/>
              <a:gd name="adj2" fmla="val 463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 line</a:t>
            </a:r>
            <a:r>
              <a:rPr lang="en-US" sz="2800" noProof="1">
                <a:solidFill>
                  <a:srgbClr val="FFFFFF"/>
                </a:solidFill>
              </a:rPr>
              <a:t> comes at the 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420380"/>
            <a:ext cx="548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39140" y="3509881"/>
            <a:ext cx="2316480" cy="3428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39140" y="3940410"/>
            <a:ext cx="3995420" cy="35306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729740" y="3467970"/>
            <a:ext cx="269240" cy="421640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730692" y="5450860"/>
            <a:ext cx="433388" cy="468683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733040" y="5450860"/>
            <a:ext cx="391160" cy="468683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970212" y="3467970"/>
            <a:ext cx="187008" cy="421640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the match must start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beginning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the match must occur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line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Use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multiline matching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flag) to match the end of line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534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99431"/>
            <a:ext cx="10287000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30817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68647" y="3391534"/>
            <a:ext cx="216554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11" name="Rounded Rectangle 10"/>
          <p:cNvSpPr/>
          <p:nvPr/>
        </p:nvSpPr>
        <p:spPr>
          <a:xfrm>
            <a:off x="968647" y="4294722"/>
            <a:ext cx="1479740" cy="46632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a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noProof="1"/>
              <a:t>Find those which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names</a:t>
            </a:r>
          </a:p>
          <a:p>
            <a:pPr lvl="1"/>
            <a:r>
              <a:rPr lang="en-US" noProof="1"/>
              <a:t>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</a:t>
            </a:r>
            <a:r>
              <a:rPr lang="en-US" noProof="1"/>
              <a:t> consists of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noProof="1"/>
              <a:t>(space-separated)</a:t>
            </a:r>
          </a:p>
          <a:p>
            <a:pPr lvl="2"/>
            <a:r>
              <a:rPr lang="en-US" noProof="1"/>
              <a:t>Word are: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uppercase latin letter </a:t>
            </a:r>
            <a:r>
              <a:rPr lang="en-US" noProof="1"/>
              <a:t>+ several lowercase latim letters</a:t>
            </a:r>
          </a:p>
          <a:p>
            <a:pPr lvl="1"/>
            <a:r>
              <a:rPr lang="en-US" noProof="1"/>
              <a:t>Use online regex matcher like </a:t>
            </a:r>
            <a:r>
              <a:rPr lang="en-US" noProof="1">
                <a:hlinkClick r:id="rId3"/>
              </a:rPr>
              <a:t>RegXr</a:t>
            </a:r>
            <a:r>
              <a:rPr lang="en-US" noProof="1"/>
              <a:t> </a:t>
            </a:r>
            <a:r>
              <a:rPr lang="en-US" dirty="0"/>
              <a:t>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80" y="1270452"/>
            <a:ext cx="2204132" cy="545467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7299"/>
          <a:stretch/>
        </p:blipFill>
        <p:spPr>
          <a:xfrm>
            <a:off x="9909142" y="2133810"/>
            <a:ext cx="1657270" cy="533190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63" y="4576602"/>
            <a:ext cx="10157898" cy="18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 – captures the matched subexpression as numbered group</a:t>
            </a:r>
          </a:p>
          <a:p>
            <a:endParaRPr lang="en-US" sz="3200" noProof="1">
              <a:latin typeface="+mj-lt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sz="3200" noProof="1">
                <a:cs typeface="Consolas" panose="020B0609020204030204" pitchFamily="49" charset="0"/>
              </a:rPr>
              <a:t> – defines a non-capturing group</a:t>
            </a:r>
          </a:p>
          <a:p>
            <a:endParaRPr lang="en-US" sz="3200" noProof="1"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sz="3200" noProof="1">
                <a:cs typeface="Consolas" panose="020B0609020204030204" pitchFamily="49" charset="0"/>
              </a:rPr>
              <a:t> – defines a named 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392978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2375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0172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57749"/>
            <a:ext cx="47085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847633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847633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531" y="3910308"/>
            <a:ext cx="892810" cy="35631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70373" y="5257800"/>
            <a:ext cx="766244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?&lt;day&gt;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?&lt;month&gt;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\w{3})-(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?&lt;year&gt;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\d{4})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311721" y="5253335"/>
            <a:ext cx="204049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7" name="Rounded Rectangle 15"/>
          <p:cNvSpPr/>
          <p:nvPr/>
        </p:nvSpPr>
        <p:spPr>
          <a:xfrm>
            <a:off x="9366897" y="5324355"/>
            <a:ext cx="1896469" cy="32434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/>
          <p:cNvSpPr/>
          <p:nvPr/>
        </p:nvSpPr>
        <p:spPr>
          <a:xfrm>
            <a:off x="9894075" y="5295939"/>
            <a:ext cx="533400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/>
          <p:cNvSpPr/>
          <p:nvPr/>
        </p:nvSpPr>
        <p:spPr>
          <a:xfrm>
            <a:off x="9372229" y="5295939"/>
            <a:ext cx="397183" cy="388801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/>
          <p:cNvSpPr/>
          <p:nvPr/>
        </p:nvSpPr>
        <p:spPr>
          <a:xfrm>
            <a:off x="10555369" y="5295939"/>
            <a:ext cx="71033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4CDDCB9-7E99-438E-B084-203948179C20}"/>
              </a:ext>
            </a:extLst>
          </p:cNvPr>
          <p:cNvSpPr/>
          <p:nvPr/>
        </p:nvSpPr>
        <p:spPr>
          <a:xfrm>
            <a:off x="4722812" y="2473125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467049-FDAF-4FB6-9AF9-4C5AB41B7CDD}"/>
              </a:ext>
            </a:extLst>
          </p:cNvPr>
          <p:cNvSpPr/>
          <p:nvPr/>
        </p:nvSpPr>
        <p:spPr>
          <a:xfrm>
            <a:off x="5332412" y="3916486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52E1EEF-F7E0-4718-9C3A-363626908A7E}"/>
              </a:ext>
            </a:extLst>
          </p:cNvPr>
          <p:cNvSpPr/>
          <p:nvPr/>
        </p:nvSpPr>
        <p:spPr>
          <a:xfrm>
            <a:off x="8742527" y="5317711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5" y="5427800"/>
            <a:ext cx="8938472" cy="820600"/>
          </a:xfrm>
        </p:spPr>
        <p:txBody>
          <a:bodyPr/>
          <a:lstStyle/>
          <a:p>
            <a:r>
              <a:rPr lang="en-US" noProof="1"/>
              <a:t>Backreferences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82CBA-5231-46D0-BFCE-32F4CD32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05" y="1306683"/>
            <a:ext cx="7698612" cy="37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capture group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Backreferences Match Previous Groups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10316796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[^&gt;]*&gt;.*?&lt;\/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3B320-8E77-4DAD-B2E6-9F7DA54D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16" y="2979525"/>
            <a:ext cx="10316796" cy="17704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&lt;b&gt;Regular Expressions&lt;/b&gt; are cool!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paragraph&lt;/p&gt; … some text after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&lt;div&gt;I am a&lt;code&gt;DIV&lt;/code&gt;&lt;/div&gt;!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1C881377-4590-4528-982A-D6B168A69E59}"/>
              </a:ext>
            </a:extLst>
          </p:cNvPr>
          <p:cNvSpPr/>
          <p:nvPr/>
        </p:nvSpPr>
        <p:spPr>
          <a:xfrm>
            <a:off x="889662" y="3090448"/>
            <a:ext cx="5943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44301DC4-814A-4A90-9FFE-86AF6CD23439}"/>
              </a:ext>
            </a:extLst>
          </p:cNvPr>
          <p:cNvSpPr/>
          <p:nvPr/>
        </p:nvSpPr>
        <p:spPr>
          <a:xfrm>
            <a:off x="889662" y="3624583"/>
            <a:ext cx="528095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031DBFB4-86F6-4EB7-88CB-0567B39BDA91}"/>
              </a:ext>
            </a:extLst>
          </p:cNvPr>
          <p:cNvSpPr/>
          <p:nvPr/>
        </p:nvSpPr>
        <p:spPr>
          <a:xfrm>
            <a:off x="2436812" y="4156172"/>
            <a:ext cx="7467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6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B8F456D4-A99C-48F0-9FED-E9372D7F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2.jpeg">
            <a:extLst>
              <a:ext uri="{FF2B5EF4-FFF2-40B4-BE49-F238E27FC236}">
                <a16:creationId xmlns:a16="http://schemas.microsoft.com/office/drawing/2014/main" id="{A9C3A231-9ECB-42BB-BFAC-F75D39604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06819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08787"/>
            <a:ext cx="8938472" cy="719034"/>
          </a:xfrm>
        </p:spPr>
        <p:txBody>
          <a:bodyPr/>
          <a:lstStyle/>
          <a:p>
            <a:r>
              <a:rPr lang="en-US" dirty="0"/>
              <a:t>Using .NET Built-In Regex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216"/>
          <a:stretch/>
        </p:blipFill>
        <p:spPr>
          <a:xfrm>
            <a:off x="2132012" y="820060"/>
            <a:ext cx="7924800" cy="3904340"/>
          </a:xfrm>
          <a:prstGeom prst="roundRect">
            <a:avLst>
              <a:gd name="adj" fmla="val 8965"/>
            </a:avLst>
          </a:prstGeom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4712" y="2629268"/>
            <a:ext cx="10439400" cy="36191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pattern = @"A\w+";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Regex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What are Regular Expressions?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Character Classes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</a:t>
            </a:r>
            <a:r>
              <a:rPr lang="en-US" dirty="0"/>
              <a:t> 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Quantifiers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{n}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Anchors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) and Groups</a:t>
            </a:r>
            <a:endParaRPr lang="bg-BG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in C#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Regular Expressions .NET API: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Regex</a:t>
            </a:r>
            <a:r>
              <a:rPr lang="en-US" dirty="0"/>
              <a:t> Class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Matching, Grouping, Replacing, Splitting by RegEx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0945" y="1295400"/>
            <a:ext cx="3279774" cy="4229032"/>
          </a:xfrm>
          <a:prstGeom prst="rect">
            <a:avLst/>
          </a:prstGeom>
        </p:spPr>
      </p:pic>
      <p:pic>
        <p:nvPicPr>
          <p:cNvPr id="6" name="image2.jpeg">
            <a:extLst>
              <a:ext uri="{FF2B5EF4-FFF2-40B4-BE49-F238E27FC236}">
                <a16:creationId xmlns:a16="http://schemas.microsoft.com/office/drawing/2014/main" id="{B3F7FCBC-FCF4-44B7-9F5E-F8C819777B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136718" y="1447797"/>
            <a:ext cx="1423404" cy="823714"/>
          </a:xfrm>
          <a:prstGeom prst="roundRect">
            <a:avLst>
              <a:gd name="adj" fmla="val 922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  <p:pic>
        <p:nvPicPr>
          <p:cNvPr id="1026" name="Picture 2" descr="Резултат с изображение за regex icon">
            <a:extLst>
              <a:ext uri="{FF2B5EF4-FFF2-40B4-BE49-F238E27FC236}">
                <a16:creationId xmlns:a16="http://schemas.microsoft.com/office/drawing/2014/main" id="{9A6E8763-3A9C-4AAE-955F-B39058A8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945" y="1380183"/>
            <a:ext cx="958941" cy="95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B9F0DDD0-4E25-4B77-B031-113D4E5A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780905"/>
            <a:ext cx="84111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C# icon">
            <a:extLst>
              <a:ext uri="{FF2B5EF4-FFF2-40B4-BE49-F238E27FC236}">
                <a16:creationId xmlns:a16="http://schemas.microsoft.com/office/drawing/2014/main" id="{0BFCE4BE-D5F6-4DA8-A6A5-70ACF9D9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02" y="4190997"/>
            <a:ext cx="855078" cy="8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Determines whether the text matches given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743200"/>
            <a:ext cx="1051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\d{4}-\d{2}-\d{2}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containsValidDate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IsMatch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bg-BG" noProof="1">
                <a:cs typeface="Consolas" panose="020B0609020204030204" pitchFamily="49" charset="0"/>
              </a:rPr>
              <a:t>Р</a:t>
            </a:r>
            <a:r>
              <a:rPr lang="en-US" noProof="1">
                <a:cs typeface="Consolas" panose="020B0609020204030204" pitchFamily="49" charset="0"/>
              </a:rPr>
              <a:t>eturns the first match of given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631281"/>
            <a:ext cx="110490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([A-Z][a-z]+): (\d+)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871553"/>
            <a:ext cx="10439400" cy="4508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pattern);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in 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Found 2 matches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Nakov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82361"/>
            <a:ext cx="10693285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some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text</a:t>
            </a:r>
            <a:endParaRPr lang="en-US" dirty="0"/>
          </a:p>
          <a:p>
            <a:pPr lvl="1"/>
            <a:r>
              <a:rPr lang="en-US" dirty="0"/>
              <a:t>Replace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&lt;a&gt;</a:t>
            </a:r>
            <a:r>
              <a:rPr lang="en-US" dirty="0"/>
              <a:t> tags in it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[URL]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https://judge.softuni.bg/Contests/Practice/Index/442#0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89012" y="2848906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&lt;a</a:t>
            </a:r>
            <a:r>
              <a:rPr lang="en-US" sz="3000" noProof="1"/>
              <a:t> href="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3000" noProof="1"/>
              <a:t>SoftUni&lt;/a&gt;&lt;/li&gt;&lt;/ul&gt;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5767544" y="3834755"/>
            <a:ext cx="653736" cy="515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9012" y="4790278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[URL </a:t>
            </a:r>
            <a:r>
              <a:rPr lang="en-US" sz="3000" noProof="1"/>
              <a:t>href=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noProof="1"/>
              <a:t>SoftUni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[/URL]</a:t>
            </a:r>
            <a:r>
              <a:rPr lang="en-US" sz="3000" noProof="1"/>
              <a:t>&lt;/li&gt;&lt;/ul&gt;</a:t>
            </a:r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43000"/>
            <a:ext cx="11125200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(text != "end")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pattern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&lt;a.*?href.*?=(.*)&gt;(.*?)&lt;\/a&gt;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replacement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[URL href=$1]$2[/URL]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replaced = Regex.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text, pattern, replacement);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Console.WriteLine(replaced);</a:t>
            </a: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819400"/>
            <a:ext cx="10744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Split(text, pattern)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noProof="1"/>
              <a:t>Built-in RegEx .NET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FF82-5FB7-4C06-9102-06C6F65F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7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3B8C78F2-946D-43C6-81C9-1719B91C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.jpeg">
            <a:extLst>
              <a:ext uri="{FF2B5EF4-FFF2-40B4-BE49-F238E27FC236}">
                <a16:creationId xmlns:a16="http://schemas.microsoft.com/office/drawing/2014/main" id="{13F6F8F7-8D61-496F-8BD8-676690C70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searching through text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  <a:br>
              <a:rPr lang="en-US" dirty="0"/>
            </a:br>
            <a:r>
              <a:rPr lang="en-US" dirty="0"/>
              <a:t>constructs for building complex pattern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Can utilize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quantifiers </a:t>
            </a:r>
            <a:r>
              <a:rPr lang="en-US" dirty="0"/>
              <a:t>and more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Using RegEx in C#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/>
              <a:t> strings,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separating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/>
              <a:t> by RegEx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209800"/>
            <a:ext cx="3502549" cy="25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15CE5F90-C6E5-4E8E-8B83-CFD37139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810000"/>
            <a:ext cx="762077" cy="7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(RegEx)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extended-softuni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098667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46212" y="5035435"/>
            <a:ext cx="8938472" cy="1365365"/>
          </a:xfrm>
        </p:spPr>
        <p:txBody>
          <a:bodyPr/>
          <a:lstStyle/>
          <a:p>
            <a:r>
              <a:rPr lang="en-US" dirty="0"/>
              <a:t>RegEx Language Syntax, Character Classes, Quantifiers, Anchors, Groups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2823313" y="838200"/>
            <a:ext cx="6083410" cy="293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/>
              <a:t>(regex)</a:t>
            </a:r>
            <a:endParaRPr lang="bg-BG" sz="3200" dirty="0"/>
          </a:p>
          <a:p>
            <a:pPr lvl="1"/>
            <a:r>
              <a:rPr lang="en-US" dirty="0"/>
              <a:t>Match text by pattern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Patterns </a:t>
            </a:r>
            <a:r>
              <a:rPr lang="en-US" sz="3200" dirty="0"/>
              <a:t>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Play with regex live at: </a:t>
            </a:r>
            <a:r>
              <a:rPr lang="en-US" sz="3200" dirty="0">
                <a:hlinkClick r:id="rId2"/>
              </a:rPr>
              <a:t>regexr.com</a:t>
            </a:r>
            <a:r>
              <a:rPr lang="en-US" sz="3200" dirty="0"/>
              <a:t>, </a:t>
            </a:r>
            <a:r>
              <a:rPr lang="en-US" sz="3200" dirty="0">
                <a:hlinkClick r:id="rId3"/>
              </a:rPr>
              <a:t>regex101.com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regextester.com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Regular Expressions?</a:t>
            </a:r>
          </a:p>
        </p:txBody>
      </p:sp>
      <p:pic>
        <p:nvPicPr>
          <p:cNvPr id="21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4341B6DC-8542-4075-951D-80F83933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3721810"/>
            <a:ext cx="1923649" cy="19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2.jpeg">
            <a:extLst>
              <a:ext uri="{FF2B5EF4-FFF2-40B4-BE49-F238E27FC236}">
                <a16:creationId xmlns:a16="http://schemas.microsoft.com/office/drawing/2014/main" id="{AB8EA9A1-A7EF-4669-96EC-7EBA1715A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8543370" y="1295400"/>
            <a:ext cx="2979891" cy="1724442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1A18CB-8E47-4759-B05F-C4065F20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23" y="5059219"/>
            <a:ext cx="8938472" cy="820600"/>
          </a:xfrm>
        </p:spPr>
        <p:txBody>
          <a:bodyPr/>
          <a:lstStyle/>
          <a:p>
            <a:r>
              <a:rPr lang="en-US" dirty="0"/>
              <a:t>Playing with </a:t>
            </a:r>
            <a:r>
              <a:rPr lang="en-US" dirty="0">
                <a:hlinkClick r:id="rId2"/>
              </a:rPr>
              <a:t>regexr.com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8A91D-35FF-43E3-AE54-6C353DC35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223" y="59411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EB710-8323-4F92-9673-0A0CFD2B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55" y="914400"/>
            <a:ext cx="6763810" cy="3850728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3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Regular expressions (regex) describe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pattern</a:t>
            </a:r>
          </a:p>
          <a:p>
            <a:r>
              <a:rPr lang="en-US" dirty="0"/>
              <a:t>Used to find / extract / replace / split data from text by pattern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Regular Expression Pattern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3975633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4685701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395769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 …  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316069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matches</a:t>
            </a:r>
          </a:p>
        </p:txBody>
      </p:sp>
      <p:sp>
        <p:nvSpPr>
          <p:cNvPr id="18" name="Rounded Rectangle 5"/>
          <p:cNvSpPr/>
          <p:nvPr/>
        </p:nvSpPr>
        <p:spPr>
          <a:xfrm>
            <a:off x="1440496" y="4053678"/>
            <a:ext cx="6428424" cy="444063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5"/>
          <p:cNvSpPr/>
          <p:nvPr/>
        </p:nvSpPr>
        <p:spPr>
          <a:xfrm>
            <a:off x="1440497" y="4779219"/>
            <a:ext cx="5961063" cy="455122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5"/>
          <p:cNvSpPr/>
          <p:nvPr/>
        </p:nvSpPr>
        <p:spPr>
          <a:xfrm>
            <a:off x="3449780" y="5478181"/>
            <a:ext cx="6608620" cy="467360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99F669-A48D-469A-8F30-B533FA4A160D}"/>
              </a:ext>
            </a:extLst>
          </p:cNvPr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your regex here: </a:t>
            </a:r>
            <a:r>
              <a:rPr lang="en-US" dirty="0">
                <a:hlinkClick r:id="rId2"/>
              </a:rPr>
              <a:t>http://regexr.com/3g8gc</a:t>
            </a:r>
            <a:r>
              <a:rPr lang="bg-B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8" grpId="0" animBg="1"/>
      <p:bldP spid="19" grpId="0" animBg="1"/>
      <p:bldP spid="2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noProof="1"/>
              <a:t> </a:t>
            </a:r>
            <a:r>
              <a:rPr lang="en-US" noProof="1"/>
              <a:t>– </a:t>
            </a:r>
            <a:r>
              <a:rPr lang="en-US" sz="3200" noProof="1"/>
              <a:t>character range: m</a:t>
            </a:r>
            <a:r>
              <a:rPr lang="en-US" noProof="1"/>
              <a:t>atches any digit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Ranges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86239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606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225627"/>
            <a:ext cx="10363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4560" y="2076049"/>
            <a:ext cx="296284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2164080" y="2076050"/>
            <a:ext cx="318453" cy="43180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ounded Rectangle 12"/>
          <p:cNvSpPr/>
          <p:nvPr/>
        </p:nvSpPr>
        <p:spPr>
          <a:xfrm>
            <a:off x="2914332" y="2076049"/>
            <a:ext cx="307859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ounded Rectangle 17"/>
          <p:cNvSpPr/>
          <p:nvPr/>
        </p:nvSpPr>
        <p:spPr>
          <a:xfrm>
            <a:off x="929640" y="3694612"/>
            <a:ext cx="296284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558620" y="5302859"/>
            <a:ext cx="939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F0CABE6B-1EE6-4FB6-AF94-4DE9578BC9D5}"/>
              </a:ext>
            </a:extLst>
          </p:cNvPr>
          <p:cNvSpPr/>
          <p:nvPr/>
        </p:nvSpPr>
        <p:spPr>
          <a:xfrm>
            <a:off x="10329933" y="5302859"/>
            <a:ext cx="558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8A6D7E8E-1F3D-466A-9D7F-75F13E5D0D0E}"/>
              </a:ext>
            </a:extLst>
          </p:cNvPr>
          <p:cNvSpPr/>
          <p:nvPr/>
        </p:nvSpPr>
        <p:spPr>
          <a:xfrm>
            <a:off x="146145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D0A457F7-D05C-471C-B470-D1DA86C79CB3}"/>
              </a:ext>
            </a:extLst>
          </p:cNvPr>
          <p:cNvSpPr/>
          <p:nvPr/>
        </p:nvSpPr>
        <p:spPr>
          <a:xfrm>
            <a:off x="194258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BE0E685E-7BE8-4FAF-8239-4C917421A277}"/>
              </a:ext>
            </a:extLst>
          </p:cNvPr>
          <p:cNvSpPr/>
          <p:nvPr/>
        </p:nvSpPr>
        <p:spPr>
          <a:xfrm>
            <a:off x="244911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DF45CACF-577C-4C52-863F-314A5D1E8A81}"/>
              </a:ext>
            </a:extLst>
          </p:cNvPr>
          <p:cNvSpPr/>
          <p:nvPr/>
        </p:nvSpPr>
        <p:spPr>
          <a:xfrm>
            <a:off x="2955642" y="3694612"/>
            <a:ext cx="22940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B4A15921-BD02-4625-ACA0-51DDB4EB631E}"/>
              </a:ext>
            </a:extLst>
          </p:cNvPr>
          <p:cNvSpPr/>
          <p:nvPr/>
        </p:nvSpPr>
        <p:spPr>
          <a:xfrm>
            <a:off x="3213620" y="3694612"/>
            <a:ext cx="214172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13B0AEC8-DCA2-49B5-9D26-1DABBF7B760C}"/>
              </a:ext>
            </a:extLst>
          </p:cNvPr>
          <p:cNvSpPr/>
          <p:nvPr/>
        </p:nvSpPr>
        <p:spPr>
          <a:xfrm>
            <a:off x="3456370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0B1DBF0C-1FF4-4FF1-A8D1-CAE95D506E7A}"/>
              </a:ext>
            </a:extLst>
          </p:cNvPr>
          <p:cNvSpPr/>
          <p:nvPr/>
        </p:nvSpPr>
        <p:spPr>
          <a:xfrm>
            <a:off x="3943715" y="3694612"/>
            <a:ext cx="247285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0FCE394F-D2C8-4A01-AEED-5CF6B2F51A95}"/>
              </a:ext>
            </a:extLst>
          </p:cNvPr>
          <p:cNvSpPr/>
          <p:nvPr/>
        </p:nvSpPr>
        <p:spPr>
          <a:xfrm>
            <a:off x="4219505" y="3694612"/>
            <a:ext cx="21353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E312A4FF-0DCC-463E-B30B-40DA02BADCB6}"/>
              </a:ext>
            </a:extLst>
          </p:cNvPr>
          <p:cNvSpPr/>
          <p:nvPr/>
        </p:nvSpPr>
        <p:spPr>
          <a:xfrm>
            <a:off x="4456593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1B15D23F-03D0-4166-AD9E-302CBB49E93B}"/>
              </a:ext>
            </a:extLst>
          </p:cNvPr>
          <p:cNvSpPr/>
          <p:nvPr/>
        </p:nvSpPr>
        <p:spPr>
          <a:xfrm>
            <a:off x="2750162" y="3694612"/>
            <a:ext cx="17179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12" grpId="0" animBg="1"/>
      <p:bldP spid="13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Predefined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839211"/>
            <a:ext cx="10363200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aBcd 09_ &amp;*^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5816" y="1921396"/>
            <a:ext cx="1044546" cy="47456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933109" y="1921396"/>
            <a:ext cx="790178" cy="47456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792487" y="3331142"/>
            <a:ext cx="205450" cy="47885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723287" y="3329213"/>
            <a:ext cx="932725" cy="48078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1904</Words>
  <Application>Microsoft Office PowerPoint</Application>
  <PresentationFormat>Custom</PresentationFormat>
  <Paragraphs>301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What are Regular Expressions?</vt:lpstr>
      <vt:lpstr>Playing with regexr.com</vt:lpstr>
      <vt:lpstr>Regular Expression Pattern – Example</vt:lpstr>
      <vt:lpstr>Character Classes: Ranges</vt:lpstr>
      <vt:lpstr>Character Classes: Predefined</vt:lpstr>
      <vt:lpstr>Quantifiers</vt:lpstr>
      <vt:lpstr>Character Escapes</vt:lpstr>
      <vt:lpstr>Anchors</vt:lpstr>
      <vt:lpstr>Problem: Match a Full Name</vt:lpstr>
      <vt:lpstr>Grouping Constructs</vt:lpstr>
      <vt:lpstr>Backreferences</vt:lpstr>
      <vt:lpstr>Backreferences Match Previous Groups</vt:lpstr>
      <vt:lpstr>Playing with RegEx</vt:lpstr>
      <vt:lpstr>Regular Expressions</vt:lpstr>
      <vt:lpstr>Regex in C#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 .NET API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2017-07-10T08:12:12Z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